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0" r:id="rId3"/>
    <p:sldId id="262" r:id="rId4"/>
    <p:sldId id="263" r:id="rId5"/>
    <p:sldId id="256" r:id="rId6"/>
    <p:sldId id="296" r:id="rId7"/>
    <p:sldId id="269" r:id="rId8"/>
    <p:sldId id="272" r:id="rId9"/>
    <p:sldId id="274" r:id="rId10"/>
    <p:sldId id="314" r:id="rId11"/>
    <p:sldId id="275" r:id="rId12"/>
    <p:sldId id="276" r:id="rId13"/>
    <p:sldId id="277" r:id="rId14"/>
    <p:sldId id="299" r:id="rId15"/>
    <p:sldId id="279" r:id="rId16"/>
    <p:sldId id="280" r:id="rId17"/>
    <p:sldId id="284" r:id="rId18"/>
    <p:sldId id="282" r:id="rId19"/>
    <p:sldId id="287" r:id="rId20"/>
    <p:sldId id="289" r:id="rId21"/>
    <p:sldId id="288" r:id="rId22"/>
    <p:sldId id="295" r:id="rId23"/>
    <p:sldId id="318" r:id="rId24"/>
    <p:sldId id="293" r:id="rId25"/>
    <p:sldId id="294" r:id="rId26"/>
    <p:sldId id="317" r:id="rId27"/>
    <p:sldId id="315" r:id="rId28"/>
    <p:sldId id="31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9DA60F-FCBA-47A8-8B42-761DE9D7DDC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2532EB-0462-40AF-9D32-118C422AD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53B7-37A6-481D-ACDE-E031ECA1A3B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D60B-2534-42F8-B2C6-35D80F5E2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C515-F946-4069-95FC-DC106926588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B00F-4878-4CFC-9026-09DCA5C7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32EA-6AB9-4D92-A886-9B7B136F4E7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70FB-A5EA-442A-8C84-62E1EADA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B4562E-F73D-4546-883A-3E057D7B9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F30B1-F378-4D02-BF80-10C3F701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0D566D-56F4-40A4-B5ED-9F427CD5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2FF176-E60A-46C6-A861-E7569648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84282B-D8D7-4DCF-9414-4C29F1EF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88A1BC-817A-46EF-8514-BC0F0E9A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4D39AC-17EB-4494-A448-C18B6D2D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5BF57-9F82-4AE8-8D5B-93CC53D82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9394-C759-43B0-991E-42B06BEA802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12AE-23B6-41E2-954D-9188B7413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3157E6-DFC6-4473-B413-FEE44EEC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94BFE4-D505-4029-B98D-08F9C4DA2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8655F-5C8A-4C50-8F64-01F1CB715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719C-AF20-42D1-A9E1-A72664D4EF0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C0F1-E36B-4FDC-9879-F0FAD3A4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F155-6BDE-4B94-8325-8E7988E11B6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C9B6-AC59-4B4F-9019-3933E590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F945-A5D7-45C2-92AB-BD9194B73A1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EA01-D75A-44FA-ADA3-E4448EC7E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1F9A-3992-40A5-8A84-4E0B3A1C022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D911-795D-4FD9-9828-B5587840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34E6-EFD4-49A2-859F-2EBFC385085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1B30-3D93-4694-9D24-1EE2FDD3B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B968-F2A6-4E48-B222-1A25F48FB10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92DE-0D76-454D-B734-31AED6B3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5A55-CDCA-4D74-A2FC-DB7A0875457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7D94-2294-4B27-8BFA-298298DD7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546A43-F0DF-4866-83DA-7A524A12E8E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4C4794-BC17-4E85-9D55-356BCE5CA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25246B4-797C-435F-9203-B5A294A5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KIỂM TRA BÀI CŨ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</a:rPr>
              <a:t>Câu hỏi. 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</a:rPr>
              <a:t>Hãy phát biểu nội dung của định luật truyền thẳng của ánh sáng?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85800" y="2895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Đáp án:</a:t>
            </a: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 Định luật truyền thẳng của ánh sáng: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</a:rPr>
              <a:t>Trong môi trường trong suốt và đồng tính, ánh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</a:rPr>
              <a:t>sáng truyền đi theo đường thẳng.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266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* Nhận xét: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Trên màn chắn đặt phía sau vật cản có vùng chỉ nhận được ánh sáng từ ……………….............................  tới gọi là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bóng nửa tối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52475" y="349091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một phần của nguồn sáng truyền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allAtOnce"/>
      <p:bldP spid="11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 descr="D:\VAT LY\TAI TL LY7\larger_ypy1444103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538"/>
            <a:ext cx="2514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62538"/>
            <a:ext cx="25146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N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25146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nt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295400"/>
            <a:ext cx="2514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ntt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200400"/>
            <a:ext cx="2514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nttt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0" y="5086350"/>
            <a:ext cx="2476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Đây là những hiện tượng tự nhiên gì?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590800" y="1905000"/>
            <a:ext cx="174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Nhật thực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572000" y="1295400"/>
            <a:ext cx="0" cy="541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648200" y="2590800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Nguyệt thực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 animBg="1"/>
      <p:bldP spid="12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u="sng" smtClean="0">
                <a:solidFill>
                  <a:srgbClr val="FF3300"/>
                </a:solidFill>
                <a:latin typeface="Times New Roman" pitchFamily="18" charset="0"/>
              </a:rPr>
              <a:t>II. Hiện tượng Nhật thực – Nguyệt thực</a:t>
            </a:r>
          </a:p>
          <a:p>
            <a:pPr marL="0" indent="0">
              <a:buFontTx/>
              <a:buNone/>
            </a:pP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1.</a:t>
            </a:r>
            <a:r>
              <a:rPr lang="en-US" sz="2400" u="sng" smtClean="0">
                <a:solidFill>
                  <a:schemeClr val="hlink"/>
                </a:solidFill>
                <a:latin typeface="Times New Roman" pitchFamily="18" charset="0"/>
              </a:rPr>
              <a:t>Nhật thực: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13" name="Picture 13" descr="MOON3_C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47800" y="2819400"/>
            <a:ext cx="369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3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38200" y="2819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8" name="Oval 38" descr="Hinh mat troi copy 4"/>
          <p:cNvSpPr>
            <a:spLocks noChangeArrowheads="1"/>
          </p:cNvSpPr>
          <p:nvPr/>
        </p:nvSpPr>
        <p:spPr bwMode="auto">
          <a:xfrm>
            <a:off x="4267200" y="2438400"/>
            <a:ext cx="914400" cy="914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847725" y="457200"/>
            <a:ext cx="3876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Quan sát quỹ đạo chuyển động của Mặt Trăng, Mặt Trời và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7 C -0.00312 -0.09688 0.18316 -0.18127 0.41146 -0.18312 C 0.6408 -0.18127 0.825 -0.09688 0.825 0.00717 C 0.825 0.11098 0.6408 0.19422 0.41146 0.19422 C 0.18316 0.19422 -0.00417 0.11098 -0.00417 0.00717 Z " pathEditMode="relative" rAng="16200000" ptsTypes="fffff">
                                      <p:cBhvr>
                                        <p:cTn id="18" dur="15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58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2659E-7 C 3.33333E-6 -0.07029 0.15434 -0.12786 0.34271 -0.12786 C 0.53142 -0.12786 0.68333 -0.07029 0.68333 -9.82659E-7 C 0.68333 0.07052 0.53142 0.12694 0.34271 0.12694 C 0.15434 0.12694 3.33333E-6 0.07052 3.33333E-6 -9.82659E-7 Z " pathEditMode="relative" rAng="16200000" ptsTypes="fffff">
                                      <p:cBhvr>
                                        <p:cTn id="20" dur="15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8" grpId="0" animBg="1"/>
      <p:bldP spid="256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5029200" y="1219200"/>
            <a:ext cx="2971800" cy="2971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4096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31" descr="Hinh Trai dat copy 4"/>
          <p:cNvSpPr>
            <a:spLocks noChangeArrowheads="1"/>
          </p:cNvSpPr>
          <p:nvPr/>
        </p:nvSpPr>
        <p:spPr bwMode="auto">
          <a:xfrm>
            <a:off x="5867400" y="2133600"/>
            <a:ext cx="1219200" cy="11382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8470" name="Picture 38" descr="MOON3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486400" y="36576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AutoShape 39"/>
          <p:cNvSpPr>
            <a:spLocks noChangeArrowheads="1"/>
          </p:cNvSpPr>
          <p:nvPr/>
        </p:nvSpPr>
        <p:spPr bwMode="auto">
          <a:xfrm>
            <a:off x="6477000" y="1828800"/>
            <a:ext cx="2667000" cy="1752600"/>
          </a:xfrm>
          <a:prstGeom prst="flowChartDelay">
            <a:avLst/>
          </a:prstGeom>
          <a:solidFill>
            <a:schemeClr val="tx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AutoShape 41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1143000" y="1905000"/>
            <a:ext cx="4876800" cy="1600200"/>
            <a:chOff x="720" y="1200"/>
            <a:chExt cx="3120" cy="1008"/>
          </a:xfrm>
        </p:grpSpPr>
        <p:sp>
          <p:nvSpPr>
            <p:cNvPr id="41003" name="Line 46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47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48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49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3" name="AutoShape 51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4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5867400" y="2362200"/>
            <a:ext cx="304800" cy="685800"/>
          </a:xfrm>
          <a:prstGeom prst="ellipse">
            <a:avLst/>
          </a:prstGeom>
          <a:solidFill>
            <a:srgbClr val="808080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943600" y="2590800"/>
            <a:ext cx="1524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18493" name="Group 61"/>
          <p:cNvGrpSpPr>
            <a:grpSpLocks/>
          </p:cNvGrpSpPr>
          <p:nvPr/>
        </p:nvGrpSpPr>
        <p:grpSpPr bwMode="auto">
          <a:xfrm>
            <a:off x="1295400" y="1905000"/>
            <a:ext cx="4876800" cy="1600200"/>
            <a:chOff x="720" y="1200"/>
            <a:chExt cx="3120" cy="1008"/>
          </a:xfrm>
        </p:grpSpPr>
        <p:sp>
          <p:nvSpPr>
            <p:cNvPr id="40999" name="Line 62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63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64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65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1" name="Group 69"/>
          <p:cNvGrpSpPr>
            <a:grpSpLocks/>
          </p:cNvGrpSpPr>
          <p:nvPr/>
        </p:nvGrpSpPr>
        <p:grpSpPr bwMode="auto">
          <a:xfrm>
            <a:off x="1371600" y="1905000"/>
            <a:ext cx="4724400" cy="1143000"/>
            <a:chOff x="960" y="1200"/>
            <a:chExt cx="2880" cy="720"/>
          </a:xfrm>
        </p:grpSpPr>
        <p:sp>
          <p:nvSpPr>
            <p:cNvPr id="40997" name="Line 67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68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2" name="Group 70"/>
          <p:cNvGrpSpPr>
            <a:grpSpLocks/>
          </p:cNvGrpSpPr>
          <p:nvPr/>
        </p:nvGrpSpPr>
        <p:grpSpPr bwMode="auto">
          <a:xfrm flipV="1">
            <a:off x="1371600" y="2362200"/>
            <a:ext cx="4724400" cy="1143000"/>
            <a:chOff x="960" y="1200"/>
            <a:chExt cx="2880" cy="720"/>
          </a:xfrm>
        </p:grpSpPr>
        <p:sp>
          <p:nvSpPr>
            <p:cNvPr id="40995" name="Line 71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72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4" name="Oval 73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Text Box 74"/>
          <p:cNvSpPr txBox="1">
            <a:spLocks noChangeArrowheads="1"/>
          </p:cNvSpPr>
          <p:nvPr/>
        </p:nvSpPr>
        <p:spPr bwMode="auto">
          <a:xfrm>
            <a:off x="2514600" y="0"/>
            <a:ext cx="3586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Hiện tượng nhật thực</a:t>
            </a:r>
          </a:p>
        </p:txBody>
      </p:sp>
      <p:grpSp>
        <p:nvGrpSpPr>
          <p:cNvPr id="18507" name="Group 75"/>
          <p:cNvGrpSpPr>
            <a:grpSpLocks/>
          </p:cNvGrpSpPr>
          <p:nvPr/>
        </p:nvGrpSpPr>
        <p:grpSpPr bwMode="auto">
          <a:xfrm>
            <a:off x="5105400" y="2362200"/>
            <a:ext cx="914400" cy="685800"/>
            <a:chOff x="4224" y="1577"/>
            <a:chExt cx="480" cy="446"/>
          </a:xfrm>
        </p:grpSpPr>
        <p:sp>
          <p:nvSpPr>
            <p:cNvPr id="40993" name="AutoShape 76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77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1066800" y="2667000"/>
            <a:ext cx="4953000" cy="2600325"/>
            <a:chOff x="672" y="1680"/>
            <a:chExt cx="3120" cy="1638"/>
          </a:xfrm>
        </p:grpSpPr>
        <p:sp>
          <p:nvSpPr>
            <p:cNvPr id="40991" name="Text Box 79"/>
            <p:cNvSpPr txBox="1">
              <a:spLocks noChangeArrowheads="1"/>
            </p:cNvSpPr>
            <p:nvPr/>
          </p:nvSpPr>
          <p:spPr bwMode="auto">
            <a:xfrm>
              <a:off x="672" y="3024"/>
              <a:ext cx="1823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Times New Roman" pitchFamily="18" charset="0"/>
                </a:rPr>
                <a:t>Nhật thực toàn phần</a:t>
              </a:r>
            </a:p>
          </p:txBody>
        </p:sp>
        <p:sp>
          <p:nvSpPr>
            <p:cNvPr id="40992" name="Line 80"/>
            <p:cNvSpPr>
              <a:spLocks noChangeShapeType="1"/>
            </p:cNvSpPr>
            <p:nvPr/>
          </p:nvSpPr>
          <p:spPr bwMode="auto">
            <a:xfrm flipV="1">
              <a:off x="2400" y="1680"/>
              <a:ext cx="139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5105400" y="2895600"/>
            <a:ext cx="2825750" cy="3768725"/>
            <a:chOff x="3216" y="1872"/>
            <a:chExt cx="1780" cy="2374"/>
          </a:xfrm>
        </p:grpSpPr>
        <p:sp>
          <p:nvSpPr>
            <p:cNvPr id="40989" name="Text Box 83"/>
            <p:cNvSpPr txBox="1">
              <a:spLocks noChangeArrowheads="1"/>
            </p:cNvSpPr>
            <p:nvPr/>
          </p:nvSpPr>
          <p:spPr bwMode="auto">
            <a:xfrm>
              <a:off x="3216" y="3951"/>
              <a:ext cx="1780" cy="2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Times New Roman" pitchFamily="18" charset="0"/>
                </a:rPr>
                <a:t>Nhật thực một phần</a:t>
              </a:r>
            </a:p>
          </p:txBody>
        </p:sp>
        <p:sp>
          <p:nvSpPr>
            <p:cNvPr id="40990" name="Line 84"/>
            <p:cNvSpPr>
              <a:spLocks noChangeShapeType="1"/>
            </p:cNvSpPr>
            <p:nvPr/>
          </p:nvSpPr>
          <p:spPr bwMode="auto">
            <a:xfrm flipV="1">
              <a:off x="3216" y="1872"/>
              <a:ext cx="576" cy="2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6069E-6 C -0.00313 -0.00324 -0.00921 -0.00324 -0.01164 -0.0067 C -0.0566 -0.06728 -0.02362 -0.03653 -0.04306 -0.05433 C -0.04809 -0.06959 -0.0448 -0.06358 -0.05191 -0.07376 C -0.0573 -0.08925 -0.05365 -0.08277 -0.06112 -0.09318 C -0.06945 -0.11746 -0.07431 -0.14104 -0.07431 -0.16647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0" grpId="0" animBg="1"/>
      <p:bldP spid="153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D:\VAT LY\TAI TL LY7\150319nhatthuc02-e0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23241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273050" y="4629150"/>
            <a:ext cx="419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rgbClr val="202124"/>
                </a:solidFill>
              </a:rPr>
              <a:t>Người </a:t>
            </a:r>
            <a:r>
              <a:rPr lang="vi-VN" b="1">
                <a:solidFill>
                  <a:srgbClr val="202124"/>
                </a:solidFill>
              </a:rPr>
              <a:t>quan sát nhật thực</a:t>
            </a:r>
            <a:r>
              <a:rPr lang="vi-VN">
                <a:solidFill>
                  <a:srgbClr val="202124"/>
                </a:solidFill>
              </a:rPr>
              <a:t> không nên nhìn trực tiếp lên Mặt Trời mà cần sử dụng một chiếc kính chuyên dụng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>
                <a:latin typeface="Times New Roman" pitchFamily="18" charset="0"/>
              </a:rPr>
              <a:t>- </a:t>
            </a:r>
            <a:r>
              <a:rPr lang="en-US" sz="2400" u="sng" smtClean="0">
                <a:latin typeface="Times New Roman" pitchFamily="18" charset="0"/>
              </a:rPr>
              <a:t>Nhật thực </a:t>
            </a:r>
            <a:r>
              <a:rPr lang="en-US" sz="2400" smtClean="0">
                <a:latin typeface="Times New Roman" pitchFamily="18" charset="0"/>
              </a:rPr>
              <a:t>xảy ra vào </a:t>
            </a: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</a:rPr>
              <a:t>ban ngày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>
                <a:latin typeface="Times New Roman" pitchFamily="18" charset="0"/>
              </a:rPr>
              <a:t>- Khi đó Mặt Trời, Mặt Trăng,Trái Đất cùng nằm trên một đường thẳng.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Mặt Trời bị </a:t>
            </a:r>
            <a:r>
              <a:rPr lang="en-US" sz="2400" smtClean="0">
                <a:latin typeface="Times New Roman" pitchFamily="18" charset="0"/>
              </a:rPr>
              <a:t>Mặt Trăng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che</a:t>
            </a:r>
            <a:r>
              <a:rPr lang="en-US" sz="2400" smtClean="0">
                <a:latin typeface="Times New Roman" pitchFamily="18" charset="0"/>
              </a:rPr>
              <a:t> khuất.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>
                <a:latin typeface="Times New Roman" pitchFamily="18" charset="0"/>
              </a:rPr>
              <a:t>- Vùng tối (hay bóng nửa tối) trên Trái Đất cho ta thấy hiện tượng Nhật thực toàn phần (hoặc 1 phần)</a:t>
            </a:r>
            <a:endParaRPr lang="en-US" sz="2400" u="sng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i="1" smtClean="0">
                <a:solidFill>
                  <a:schemeClr val="hlink"/>
                </a:solidFill>
                <a:latin typeface="Times New Roman" pitchFamily="18" charset="0"/>
              </a:rPr>
              <a:t>* C3:</a:t>
            </a:r>
            <a:r>
              <a:rPr lang="en-US" sz="2800" i="1" smtClean="0">
                <a:latin typeface="Times New Roman" pitchFamily="18" charset="0"/>
              </a:rPr>
              <a:t> </a:t>
            </a: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</a:rPr>
              <a:t>Giải thích vì sao đứng ở nơi có nhật thực toàn phần ta lại không nhìn thấy Mặt Trời và thấy trời tối lại?</a:t>
            </a:r>
          </a:p>
          <a:p>
            <a:pPr marL="0" indent="0">
              <a:buFontTx/>
              <a:buNone/>
            </a:pPr>
            <a:endParaRPr lang="en-US" sz="2800" i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1219200" y="50292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>
                <a:solidFill>
                  <a:schemeClr val="folHlink"/>
                </a:solidFill>
              </a:rPr>
              <a:t>Trả lời</a:t>
            </a:r>
            <a:r>
              <a:rPr lang="en-US" sz="2000">
                <a:solidFill>
                  <a:schemeClr val="folHlink"/>
                </a:solidFill>
              </a:rPr>
              <a:t> C3</a:t>
            </a:r>
            <a:r>
              <a:rPr lang="vi-VN" sz="2000">
                <a:solidFill>
                  <a:schemeClr val="folHlink"/>
                </a:solidFill>
              </a:rPr>
              <a:t>:</a:t>
            </a:r>
            <a:r>
              <a:rPr lang="vi-VN" sz="2000"/>
              <a:t> </a:t>
            </a:r>
            <a:r>
              <a:rPr lang="vi-VN" sz="2000">
                <a:solidFill>
                  <a:schemeClr val="hlink"/>
                </a:solidFill>
              </a:rPr>
              <a:t>Vì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chemeClr val="hlink"/>
                </a:solidFill>
              </a:rPr>
              <a:t>lúc này ta đang đứng trong vùng bóng tối của </a:t>
            </a:r>
            <a:r>
              <a:rPr lang="en-US" sz="2000">
                <a:solidFill>
                  <a:schemeClr val="hlink"/>
                </a:solidFill>
              </a:rPr>
              <a:t>Trái đất</a:t>
            </a:r>
            <a:r>
              <a:rPr lang="vi-VN" sz="2000">
                <a:solidFill>
                  <a:schemeClr val="hlink"/>
                </a:solidFill>
              </a:rPr>
              <a:t>, ánh sáng từ Mặt Trời chiếu tới đã bị Mặt Trăng che khuất hoàn toàn, tại đó ta thấy trời tối lại.</a:t>
            </a:r>
          </a:p>
        </p:txBody>
      </p:sp>
      <p:pic>
        <p:nvPicPr>
          <p:cNvPr id="45058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822960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92113" y="692150"/>
            <a:ext cx="8294687" cy="5281613"/>
          </a:xfrm>
        </p:spPr>
      </p:pic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990600" y="134620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solidFill>
                  <a:schemeClr val="bg1"/>
                </a:solidFill>
              </a:rPr>
              <a:t>Ánh sáng truyền đi trong không khí với vận tốc rất lớn, gần bằng 300000km/s. Vì vậy, mặc dù ta đứng rất xa một ngọn đèn điện,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khi bật đèn, </a:t>
            </a:r>
            <a:r>
              <a:rPr lang="vi-VN">
                <a:solidFill>
                  <a:schemeClr val="bg1"/>
                </a:solidFill>
              </a:rPr>
              <a:t>hầu như ngay lập tức ta nhìn thấy đèn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93875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42863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5"/>
          <p:cNvSpPr>
            <a:spLocks noChangeArrowheads="1"/>
          </p:cNvSpPr>
          <p:nvPr/>
        </p:nvSpPr>
        <p:spPr bwMode="auto">
          <a:xfrm>
            <a:off x="4876800" y="3352800"/>
            <a:ext cx="2971800" cy="2971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46085" name="Oval 8" descr="Hinh Trai dat copy 4"/>
          <p:cNvSpPr>
            <a:spLocks noChangeArrowheads="1"/>
          </p:cNvSpPr>
          <p:nvPr/>
        </p:nvSpPr>
        <p:spPr bwMode="auto">
          <a:xfrm>
            <a:off x="5715000" y="4267200"/>
            <a:ext cx="1219200" cy="11382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16200000">
            <a:off x="2825750" y="21272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7658" name="Picture 10" descr="MOON3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334000" y="57912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AutoShape 11"/>
          <p:cNvSpPr>
            <a:spLocks noChangeArrowheads="1"/>
          </p:cNvSpPr>
          <p:nvPr/>
        </p:nvSpPr>
        <p:spPr bwMode="auto">
          <a:xfrm>
            <a:off x="6324600" y="3810000"/>
            <a:ext cx="2667000" cy="1752600"/>
          </a:xfrm>
          <a:prstGeom prst="flowChartDelay">
            <a:avLst/>
          </a:prstGeom>
          <a:solidFill>
            <a:schemeClr val="tx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16200000">
            <a:off x="2825750" y="21272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990600" y="4038600"/>
            <a:ext cx="4876800" cy="1600200"/>
            <a:chOff x="720" y="1200"/>
            <a:chExt cx="3120" cy="1008"/>
          </a:xfrm>
        </p:grpSpPr>
        <p:sp>
          <p:nvSpPr>
            <p:cNvPr id="46122" name="Line 14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5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6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7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6" name="AutoShape 18"/>
          <p:cNvSpPr>
            <a:spLocks noChangeArrowheads="1"/>
          </p:cNvSpPr>
          <p:nvPr/>
        </p:nvSpPr>
        <p:spPr bwMode="auto">
          <a:xfrm rot="16200000">
            <a:off x="2787650" y="209550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4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715000" y="4495800"/>
            <a:ext cx="304800" cy="685800"/>
          </a:xfrm>
          <a:prstGeom prst="ellipse">
            <a:avLst/>
          </a:prstGeom>
          <a:solidFill>
            <a:srgbClr val="808080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791200" y="4724400"/>
            <a:ext cx="1524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143000" y="4038600"/>
            <a:ext cx="4876800" cy="1600200"/>
            <a:chOff x="720" y="1200"/>
            <a:chExt cx="3120" cy="1008"/>
          </a:xfrm>
        </p:grpSpPr>
        <p:sp>
          <p:nvSpPr>
            <p:cNvPr id="46118" name="Line 22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23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24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25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1219200" y="4038600"/>
            <a:ext cx="4724400" cy="1143000"/>
            <a:chOff x="960" y="1200"/>
            <a:chExt cx="2880" cy="720"/>
          </a:xfrm>
        </p:grpSpPr>
        <p:sp>
          <p:nvSpPr>
            <p:cNvPr id="46116" name="Line 27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28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7" name="Group 29"/>
          <p:cNvGrpSpPr>
            <a:grpSpLocks/>
          </p:cNvGrpSpPr>
          <p:nvPr/>
        </p:nvGrpSpPr>
        <p:grpSpPr bwMode="auto">
          <a:xfrm flipV="1">
            <a:off x="1219200" y="4495800"/>
            <a:ext cx="4724400" cy="1143000"/>
            <a:chOff x="960" y="1200"/>
            <a:chExt cx="2880" cy="720"/>
          </a:xfrm>
        </p:grpSpPr>
        <p:sp>
          <p:nvSpPr>
            <p:cNvPr id="46114" name="Line 30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31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3" name="Oval 32" descr="Hinh mat troi copy 4"/>
          <p:cNvSpPr>
            <a:spLocks noChangeArrowheads="1"/>
          </p:cNvSpPr>
          <p:nvPr/>
        </p:nvSpPr>
        <p:spPr bwMode="auto">
          <a:xfrm>
            <a:off x="0" y="39624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4953000" y="4495800"/>
            <a:ext cx="914400" cy="685800"/>
            <a:chOff x="4224" y="1577"/>
            <a:chExt cx="480" cy="446"/>
          </a:xfrm>
        </p:grpSpPr>
        <p:sp>
          <p:nvSpPr>
            <p:cNvPr id="46112" name="AutoShape 35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AutoShape 36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838200" y="4800600"/>
            <a:ext cx="5029200" cy="2166938"/>
            <a:chOff x="672" y="1680"/>
            <a:chExt cx="3120" cy="1712"/>
          </a:xfrm>
        </p:grpSpPr>
        <p:sp>
          <p:nvSpPr>
            <p:cNvPr id="46110" name="Text Box 38"/>
            <p:cNvSpPr txBox="1">
              <a:spLocks noChangeArrowheads="1"/>
            </p:cNvSpPr>
            <p:nvPr/>
          </p:nvSpPr>
          <p:spPr bwMode="auto">
            <a:xfrm>
              <a:off x="672" y="3024"/>
              <a:ext cx="1795" cy="3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Times New Roman" pitchFamily="18" charset="0"/>
                </a:rPr>
                <a:t>Nhật thực toàn phần</a:t>
              </a:r>
            </a:p>
          </p:txBody>
        </p:sp>
        <p:sp>
          <p:nvSpPr>
            <p:cNvPr id="46111" name="Line 39"/>
            <p:cNvSpPr>
              <a:spLocks noChangeShapeType="1"/>
            </p:cNvSpPr>
            <p:nvPr/>
          </p:nvSpPr>
          <p:spPr bwMode="auto">
            <a:xfrm flipV="1">
              <a:off x="2400" y="1680"/>
              <a:ext cx="139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5105400" y="6389688"/>
            <a:ext cx="2825750" cy="468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Nhật thực một phần</a:t>
            </a:r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V="1">
            <a:off x="5105400" y="5105400"/>
            <a:ext cx="762000" cy="1260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AutoShape 45"/>
          <p:cNvSpPr>
            <a:spLocks noChangeArrowheads="1"/>
          </p:cNvSpPr>
          <p:nvPr/>
        </p:nvSpPr>
        <p:spPr bwMode="auto">
          <a:xfrm>
            <a:off x="4648200" y="0"/>
            <a:ext cx="4495800" cy="1447800"/>
          </a:xfrm>
          <a:prstGeom prst="cloudCallout">
            <a:avLst>
              <a:gd name="adj1" fmla="val -4310"/>
              <a:gd name="adj2" fmla="val 87718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i="1">
                <a:solidFill>
                  <a:schemeClr val="bg1"/>
                </a:solidFill>
              </a:rPr>
              <a:t>Khi nào mới quan sát được hiện tượng Nhật thực một phần ?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4495800" y="1828800"/>
            <a:ext cx="4572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sym typeface="Wingdings" pitchFamily="2" charset="2"/>
              </a:rPr>
              <a:t></a:t>
            </a:r>
            <a:r>
              <a:rPr lang="en-US" sz="2400" b="1">
                <a:latin typeface="Times New Roman" pitchFamily="18" charset="0"/>
              </a:rPr>
              <a:t> Khi đứng ở chỗ bóng nửa tối ta nhìn thấy một phần mặt trời ta gọi là có nhật thực 1 phần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6069E-6 C -0.00313 -0.00324 -0.00921 -0.00324 -0.01164 -0.0067 C -0.0566 -0.06728 -0.02362 -0.03653 -0.04306 -0.05433 C -0.04809 -0.06959 -0.0448 -0.06358 -0.05191 -0.07376 C -0.0573 -0.08925 -0.05365 -0.08277 -0.06112 -0.09318 C -0.06945 -0.11746 -0.07431 -0.14104 -0.07431 -0.16647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 animBg="1"/>
      <p:bldP spid="15375" grpId="0" animBg="1"/>
      <p:bldP spid="27689" grpId="0" animBg="1"/>
      <p:bldP spid="27690" grpId="0" animBg="1"/>
      <p:bldP spid="27693" grpId="0" animBg="1"/>
      <p:bldP spid="276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	</a:t>
            </a:r>
          </a:p>
          <a:p>
            <a:r>
              <a:rPr lang="en-US">
                <a:solidFill>
                  <a:schemeClr val="bg1"/>
                </a:solidFill>
              </a:rPr>
              <a:t>	</a:t>
            </a:r>
            <a:r>
              <a:rPr lang="vi-VN">
                <a:solidFill>
                  <a:schemeClr val="bg1"/>
                </a:solidFill>
              </a:rPr>
              <a:t>Nguyệt thực xảy ra ban đêm.</a:t>
            </a:r>
          </a:p>
          <a:p>
            <a:r>
              <a:rPr lang="en-US">
                <a:solidFill>
                  <a:schemeClr val="bg1"/>
                </a:solidFill>
              </a:rPr>
              <a:t>	</a:t>
            </a:r>
            <a:r>
              <a:rPr lang="vi-VN">
                <a:solidFill>
                  <a:schemeClr val="bg1"/>
                </a:solidFill>
              </a:rPr>
              <a:t>Khi đó, Mặt Trời,Trái Đất, Mặt Trăng cùng nằm trên một đường thẳng.</a:t>
            </a:r>
          </a:p>
          <a:p>
            <a:r>
              <a:rPr lang="en-US">
                <a:solidFill>
                  <a:schemeClr val="bg1"/>
                </a:solidFill>
              </a:rPr>
              <a:t>	</a:t>
            </a:r>
            <a:r>
              <a:rPr lang="vi-VN">
                <a:solidFill>
                  <a:schemeClr val="bg1"/>
                </a:solidFill>
              </a:rPr>
              <a:t>Mặt Trăng bị trái đất che khuất không được mặt trời chiếu sáng</a:t>
            </a:r>
            <a:r>
              <a:rPr lang="vi-VN"/>
              <a:t>.</a:t>
            </a:r>
          </a:p>
        </p:txBody>
      </p:sp>
      <p:sp>
        <p:nvSpPr>
          <p:cNvPr id="47106" name="Oval 5"/>
          <p:cNvSpPr>
            <a:spLocks noChangeArrowheads="1"/>
          </p:cNvSpPr>
          <p:nvPr/>
        </p:nvSpPr>
        <p:spPr bwMode="auto">
          <a:xfrm>
            <a:off x="5105400" y="1219200"/>
            <a:ext cx="2667000" cy="26431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47107" name="Oval 60" descr="Hinh Trai dat copy 4"/>
          <p:cNvSpPr>
            <a:spLocks noChangeArrowheads="1"/>
          </p:cNvSpPr>
          <p:nvPr/>
        </p:nvSpPr>
        <p:spPr bwMode="auto">
          <a:xfrm>
            <a:off x="6096000" y="2133600"/>
            <a:ext cx="1066800" cy="1066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41" name="Picture 61" descr="MOON3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995863" y="2449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62"/>
          <p:cNvSpPr>
            <a:spLocks noChangeArrowheads="1"/>
          </p:cNvSpPr>
          <p:nvPr/>
        </p:nvSpPr>
        <p:spPr bwMode="auto">
          <a:xfrm rot="5400000">
            <a:off x="9525000" y="-1371600"/>
            <a:ext cx="2286000" cy="807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25 w 21600"/>
              <a:gd name="T13" fmla="*/ 4725 h 21600"/>
              <a:gd name="T14" fmla="*/ 16875 w 21600"/>
              <a:gd name="T15" fmla="*/ 168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49" y="21600"/>
                </a:lnTo>
                <a:lnTo>
                  <a:pt x="1575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4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70"/>
          <p:cNvSpPr>
            <a:spLocks noChangeArrowheads="1"/>
          </p:cNvSpPr>
          <p:nvPr/>
        </p:nvSpPr>
        <p:spPr bwMode="auto">
          <a:xfrm>
            <a:off x="6629400" y="2133600"/>
            <a:ext cx="4191000" cy="1066800"/>
          </a:xfrm>
          <a:prstGeom prst="rect">
            <a:avLst/>
          </a:prstGeom>
          <a:solidFill>
            <a:schemeClr val="tx1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 rot="16200000">
            <a:off x="3086100" y="-114300"/>
            <a:ext cx="1524000" cy="5562600"/>
          </a:xfrm>
          <a:custGeom>
            <a:avLst/>
            <a:gdLst>
              <a:gd name="G0" fmla="+- 2785 0 0"/>
              <a:gd name="G1" fmla="+- 21600 0 2785"/>
              <a:gd name="G2" fmla="*/ 2785 1 2"/>
              <a:gd name="G3" fmla="+- 21600 0 G2"/>
              <a:gd name="G4" fmla="+/ 2785 21600 2"/>
              <a:gd name="G5" fmla="+/ G1 0 2"/>
              <a:gd name="G6" fmla="*/ 21600 21600 2785"/>
              <a:gd name="G7" fmla="*/ G6 1 2"/>
              <a:gd name="G8" fmla="+- 21600 0 G7"/>
              <a:gd name="G9" fmla="*/ 21600 1 2"/>
              <a:gd name="G10" fmla="+- 2785 0 G9"/>
              <a:gd name="G11" fmla="?: G10 G8 0"/>
              <a:gd name="G12" fmla="?: G10 G7 21600"/>
              <a:gd name="T0" fmla="*/ 20207 w 21600"/>
              <a:gd name="T1" fmla="*/ 10800 h 21600"/>
              <a:gd name="T2" fmla="*/ 10800 w 21600"/>
              <a:gd name="T3" fmla="*/ 21600 h 21600"/>
              <a:gd name="T4" fmla="*/ 1393 w 21600"/>
              <a:gd name="T5" fmla="*/ 10800 h 21600"/>
              <a:gd name="T6" fmla="*/ 10800 w 21600"/>
              <a:gd name="T7" fmla="*/ 0 h 21600"/>
              <a:gd name="T8" fmla="*/ 3193 w 21600"/>
              <a:gd name="T9" fmla="*/ 3193 h 21600"/>
              <a:gd name="T10" fmla="*/ 18407 w 21600"/>
              <a:gd name="T11" fmla="*/ 184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85" y="21600"/>
                </a:lnTo>
                <a:lnTo>
                  <a:pt x="1881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10001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7114" name="Oval 76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69" name="Group 89"/>
          <p:cNvGrpSpPr>
            <a:grpSpLocks/>
          </p:cNvGrpSpPr>
          <p:nvPr/>
        </p:nvGrpSpPr>
        <p:grpSpPr bwMode="auto">
          <a:xfrm>
            <a:off x="6096000" y="2362200"/>
            <a:ext cx="355600" cy="685800"/>
            <a:chOff x="3840" y="1488"/>
            <a:chExt cx="224" cy="432"/>
          </a:xfrm>
        </p:grpSpPr>
        <p:sp>
          <p:nvSpPr>
            <p:cNvPr id="47119" name="Oval 84"/>
            <p:cNvSpPr>
              <a:spLocks noChangeArrowheads="1"/>
            </p:cNvSpPr>
            <p:nvPr/>
          </p:nvSpPr>
          <p:spPr bwMode="auto">
            <a:xfrm>
              <a:off x="3840" y="1488"/>
              <a:ext cx="224" cy="432"/>
            </a:xfrm>
            <a:prstGeom prst="ellipse">
              <a:avLst/>
            </a:pr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85"/>
            <p:cNvSpPr>
              <a:spLocks noChangeArrowheads="1"/>
            </p:cNvSpPr>
            <p:nvPr/>
          </p:nvSpPr>
          <p:spPr bwMode="auto">
            <a:xfrm>
              <a:off x="3888" y="1632"/>
              <a:ext cx="58" cy="14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5257800" y="2362200"/>
            <a:ext cx="914400" cy="685800"/>
            <a:chOff x="4224" y="1577"/>
            <a:chExt cx="480" cy="446"/>
          </a:xfrm>
        </p:grpSpPr>
        <p:sp>
          <p:nvSpPr>
            <p:cNvPr id="47117" name="AutoShape 87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AutoShape 88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2775 C -0.00572 -0.07908 -0.01302 -0.06312 -0.0026 -0.08278 C -0.00034 -0.09203 0.00348 -0.09942 0.00851 -0.10613 C 0.00903 -0.10844 0.01059 -0.11815 0.01164 -0.12093 C 0.01546 -0.1311 0.02327 -0.13665 0.02917 -0.14405 C 0.03178 -0.15445 0.03403 -0.16208 0.04184 -0.16532 C 0.04289 -0.1674 0.04341 -0.17018 0.04497 -0.17156 C 0.04775 -0.17388 0.05452 -0.17572 0.05452 -0.17549 C 0.05678 -0.17896 0.05782 -0.18405 0.06077 -0.18636 C 0.06355 -0.18867 0.07032 -0.19052 0.07032 -0.19029 C 0.07674 -0.19908 0.08212 -0.20093 0.09098 -0.20324 C 0.0948 -0.20856 0.10139 -0.21156 0.10695 -0.21179 C 0.12761 -0.21249 0.14809 -0.21179 0.16875 -0.21179 " pathEditMode="relative" rAng="0" ptsTypes="ffffffffffffA">
                                      <p:cBhvr>
                                        <p:cTn id="20" dur="2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92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75 -0.21179 C 0.18073 -0.20925 0.18107 -0.20902 0.19097 -0.20324 C 0.19392 -0.20139 0.20034 -0.19907 0.20034 -0.19884 C 0.20451 -0.19353 0.20555 -0.1889 0.21146 -0.18636 C 0.2151 -0.18173 0.21319 -0.1822 0.21632 -0.1822 " pathEditMode="relative" rAng="0" ptsTypes="ffffA">
                                      <p:cBhvr>
                                        <p:cTn id="30" dur="3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1822 C 0.22431 -0.17156 0.23177 -0.16023 0.2401 -0.15029 C 0.24132 -0.14867 0.24375 -0.14983 0.24496 -0.14821 C 0.24618 -0.14659 0.24566 -0.14382 0.24653 -0.14197 C 0.25087 -0.13249 0.26076 -0.11445 0.26076 -0.11445 C 0.26181 -0.11029 0.26285 -0.1059 0.26389 -0.10174 C 0.26441 -0.09966 0.26545 -0.09549 0.26545 -0.09549 C 0.26858 -0.05943 0.275 0.01248 0.275 0.01248 " pathEditMode="relative" ptsTypes="fffffffA">
                                      <p:cBhvr>
                                        <p:cTn id="34" dur="5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"/>
            <a:ext cx="82296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smtClean="0">
                <a:solidFill>
                  <a:srgbClr val="FF3300"/>
                </a:solidFill>
                <a:latin typeface="Times New Roman" pitchFamily="18" charset="0"/>
              </a:rPr>
              <a:t>2. Nguyệt thực: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9155" name="Content Placeholder 2"/>
          <p:cNvSpPr>
            <a:spLocks/>
          </p:cNvSpPr>
          <p:nvPr/>
        </p:nvSpPr>
        <p:spPr bwMode="auto">
          <a:xfrm>
            <a:off x="609600" y="12192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3200" u="sng">
                <a:latin typeface="Times New Roman" pitchFamily="18" charset="0"/>
              </a:rPr>
              <a:t>- Nguyệt thực </a:t>
            </a:r>
            <a:r>
              <a:rPr lang="en-US" sz="3200">
                <a:latin typeface="Times New Roman" pitchFamily="18" charset="0"/>
              </a:rPr>
              <a:t>xảy ra </a:t>
            </a:r>
            <a:r>
              <a:rPr lang="en-US" sz="3200" u="sng">
                <a:latin typeface="Times New Roman" pitchFamily="18" charset="0"/>
              </a:rPr>
              <a:t>ban đêm</a:t>
            </a:r>
            <a:r>
              <a:rPr lang="en-US" sz="3200"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- Khi đó, Mặt Trời,Trái Đất, Mặt Trăng cùng nằm trên một đường thẳng.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- Mặt Trăng</a:t>
            </a:r>
            <a:r>
              <a:rPr lang="en-US" sz="3200">
                <a:latin typeface="Times New Roman" pitchFamily="18" charset="0"/>
              </a:rPr>
              <a:t> bị trái đất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che khuấ</a:t>
            </a:r>
            <a:r>
              <a:rPr lang="en-US" sz="3200">
                <a:latin typeface="Times New Roman" pitchFamily="18" charset="0"/>
              </a:rPr>
              <a:t>t không được mặt trời chiếu sáng.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Oval 5"/>
          <p:cNvSpPr>
            <a:spLocks noChangeArrowheads="1"/>
          </p:cNvSpPr>
          <p:nvPr/>
        </p:nvSpPr>
        <p:spPr bwMode="auto">
          <a:xfrm>
            <a:off x="5105400" y="1219200"/>
            <a:ext cx="2667000" cy="26431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49155" name="Text Box 28"/>
          <p:cNvSpPr txBox="1">
            <a:spLocks noChangeArrowheads="1"/>
          </p:cNvSpPr>
          <p:nvPr/>
        </p:nvSpPr>
        <p:spPr bwMode="auto">
          <a:xfrm>
            <a:off x="7010400" y="160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9156" name="Text Box 29"/>
          <p:cNvSpPr txBox="1">
            <a:spLocks noChangeArrowheads="1"/>
          </p:cNvSpPr>
          <p:nvPr/>
        </p:nvSpPr>
        <p:spPr bwMode="auto">
          <a:xfrm>
            <a:off x="655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157" name="Oval 60" descr="Hinh Trai dat copy 4"/>
          <p:cNvSpPr>
            <a:spLocks noChangeArrowheads="1"/>
          </p:cNvSpPr>
          <p:nvPr/>
        </p:nvSpPr>
        <p:spPr bwMode="auto">
          <a:xfrm>
            <a:off x="6096000" y="2133600"/>
            <a:ext cx="1066800" cy="1066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41" name="Picture 61" descr="MOON3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995863" y="2449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AutoShape 62"/>
          <p:cNvSpPr>
            <a:spLocks noChangeArrowheads="1"/>
          </p:cNvSpPr>
          <p:nvPr/>
        </p:nvSpPr>
        <p:spPr bwMode="auto">
          <a:xfrm rot="5400000">
            <a:off x="9525000" y="-1371600"/>
            <a:ext cx="2286000" cy="807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25 w 21600"/>
              <a:gd name="T13" fmla="*/ 4725 h 21600"/>
              <a:gd name="T14" fmla="*/ 16875 w 21600"/>
              <a:gd name="T15" fmla="*/ 168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49" y="21600"/>
                </a:lnTo>
                <a:lnTo>
                  <a:pt x="1575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4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70"/>
          <p:cNvSpPr>
            <a:spLocks noChangeArrowheads="1"/>
          </p:cNvSpPr>
          <p:nvPr/>
        </p:nvSpPr>
        <p:spPr bwMode="auto">
          <a:xfrm>
            <a:off x="6629400" y="2133600"/>
            <a:ext cx="4191000" cy="1066800"/>
          </a:xfrm>
          <a:prstGeom prst="rect">
            <a:avLst/>
          </a:prstGeom>
          <a:solidFill>
            <a:schemeClr val="tx1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31"/>
          <p:cNvSpPr txBox="1">
            <a:spLocks noChangeArrowheads="1"/>
          </p:cNvSpPr>
          <p:nvPr/>
        </p:nvSpPr>
        <p:spPr bwMode="auto">
          <a:xfrm>
            <a:off x="8077200" y="2667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49162" name="Group 72"/>
          <p:cNvGrpSpPr>
            <a:grpSpLocks/>
          </p:cNvGrpSpPr>
          <p:nvPr/>
        </p:nvGrpSpPr>
        <p:grpSpPr bwMode="auto">
          <a:xfrm>
            <a:off x="6934200" y="2438400"/>
            <a:ext cx="533400" cy="366713"/>
            <a:chOff x="4416" y="1440"/>
            <a:chExt cx="240" cy="159"/>
          </a:xfrm>
        </p:grpSpPr>
        <p:sp>
          <p:nvSpPr>
            <p:cNvPr id="49175" name="Oval 32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49176" name="Text Box 33"/>
            <p:cNvSpPr txBox="1">
              <a:spLocks noChangeArrowheads="1"/>
            </p:cNvSpPr>
            <p:nvPr/>
          </p:nvSpPr>
          <p:spPr bwMode="auto">
            <a:xfrm>
              <a:off x="4464" y="1440"/>
              <a:ext cx="19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20555" name="AutoShape 75"/>
          <p:cNvSpPr>
            <a:spLocks noChangeArrowheads="1"/>
          </p:cNvSpPr>
          <p:nvPr/>
        </p:nvSpPr>
        <p:spPr bwMode="auto">
          <a:xfrm rot="16200000">
            <a:off x="3086100" y="-114300"/>
            <a:ext cx="1524000" cy="5562600"/>
          </a:xfrm>
          <a:custGeom>
            <a:avLst/>
            <a:gdLst>
              <a:gd name="G0" fmla="+- 2785 0 0"/>
              <a:gd name="G1" fmla="+- 21600 0 2785"/>
              <a:gd name="G2" fmla="*/ 2785 1 2"/>
              <a:gd name="G3" fmla="+- 21600 0 G2"/>
              <a:gd name="G4" fmla="+/ 2785 21600 2"/>
              <a:gd name="G5" fmla="+/ G1 0 2"/>
              <a:gd name="G6" fmla="*/ 21600 21600 2785"/>
              <a:gd name="G7" fmla="*/ G6 1 2"/>
              <a:gd name="G8" fmla="+- 21600 0 G7"/>
              <a:gd name="G9" fmla="*/ 21600 1 2"/>
              <a:gd name="G10" fmla="+- 2785 0 G9"/>
              <a:gd name="G11" fmla="?: G10 G8 0"/>
              <a:gd name="G12" fmla="?: G10 G7 21600"/>
              <a:gd name="T0" fmla="*/ 20207 w 21600"/>
              <a:gd name="T1" fmla="*/ 10800 h 21600"/>
              <a:gd name="T2" fmla="*/ 10800 w 21600"/>
              <a:gd name="T3" fmla="*/ 21600 h 21600"/>
              <a:gd name="T4" fmla="*/ 1393 w 21600"/>
              <a:gd name="T5" fmla="*/ 10800 h 21600"/>
              <a:gd name="T6" fmla="*/ 10800 w 21600"/>
              <a:gd name="T7" fmla="*/ 0 h 21600"/>
              <a:gd name="T8" fmla="*/ 3193 w 21600"/>
              <a:gd name="T9" fmla="*/ 3193 h 21600"/>
              <a:gd name="T10" fmla="*/ 18407 w 21600"/>
              <a:gd name="T11" fmla="*/ 184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85" y="21600"/>
                </a:lnTo>
                <a:lnTo>
                  <a:pt x="1881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10001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166" name="Oval 76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57200" y="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C4: Hãy chỉ ra trên hình, Mặt Trăng ở vị trí nào thì người đứng ở điểm A trên Trái Đất thấy trăng sáng, thấy có Nguyệt thực?</a:t>
            </a: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82550" y="4421188"/>
            <a:ext cx="655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Mặt trăng ở vị trí 2 và 3 thì người đứng ở điểm A sẽ thấy trăng sáng.</a:t>
            </a:r>
          </a:p>
          <a:p>
            <a:pPr>
              <a:buFont typeface="Wingdings" pitchFamily="2" charset="2"/>
              <a:buNone/>
            </a:pPr>
            <a:endParaRPr lang="en-US" sz="22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F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</a:rPr>
              <a:t>Mặt trăng ở vị trí 1 thì thấy người đứng ở điểm A sẽ thấy Nguyệt thực.</a:t>
            </a:r>
          </a:p>
          <a:p>
            <a:pPr algn="ctr">
              <a:buFont typeface="Wingdings" pitchFamily="2" charset="2"/>
              <a:buNone/>
            </a:pPr>
            <a:endParaRPr lang="en-US" sz="2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20569" name="Group 89"/>
          <p:cNvGrpSpPr>
            <a:grpSpLocks/>
          </p:cNvGrpSpPr>
          <p:nvPr/>
        </p:nvGrpSpPr>
        <p:grpSpPr bwMode="auto">
          <a:xfrm>
            <a:off x="6096000" y="2362200"/>
            <a:ext cx="355600" cy="685800"/>
            <a:chOff x="3840" y="1488"/>
            <a:chExt cx="224" cy="432"/>
          </a:xfrm>
        </p:grpSpPr>
        <p:sp>
          <p:nvSpPr>
            <p:cNvPr id="49173" name="Oval 84"/>
            <p:cNvSpPr>
              <a:spLocks noChangeArrowheads="1"/>
            </p:cNvSpPr>
            <p:nvPr/>
          </p:nvSpPr>
          <p:spPr bwMode="auto">
            <a:xfrm>
              <a:off x="3840" y="1488"/>
              <a:ext cx="224" cy="432"/>
            </a:xfrm>
            <a:prstGeom prst="ellipse">
              <a:avLst/>
            </a:pr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85"/>
            <p:cNvSpPr>
              <a:spLocks noChangeArrowheads="1"/>
            </p:cNvSpPr>
            <p:nvPr/>
          </p:nvSpPr>
          <p:spPr bwMode="auto">
            <a:xfrm>
              <a:off x="3888" y="1632"/>
              <a:ext cx="58" cy="14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5257800" y="2362200"/>
            <a:ext cx="914400" cy="685800"/>
            <a:chOff x="4224" y="1577"/>
            <a:chExt cx="480" cy="446"/>
          </a:xfrm>
        </p:grpSpPr>
        <p:sp>
          <p:nvSpPr>
            <p:cNvPr id="49171" name="AutoShape 87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AutoShape 88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2775 C -0.00572 -0.07908 -0.01302 -0.06312 -0.0026 -0.08278 C -0.00034 -0.09203 0.00348 -0.09942 0.00851 -0.10613 C 0.00903 -0.10844 0.01059 -0.11815 0.01164 -0.12093 C 0.01546 -0.1311 0.02327 -0.13665 0.02917 -0.14405 C 0.03178 -0.15445 0.03403 -0.16208 0.04184 -0.16532 C 0.04289 -0.1674 0.04341 -0.17018 0.04497 -0.17156 C 0.04775 -0.17388 0.05452 -0.17572 0.05452 -0.17549 C 0.05678 -0.17896 0.05782 -0.18405 0.06077 -0.18636 C 0.06355 -0.18867 0.07032 -0.19052 0.07032 -0.19029 C 0.07674 -0.19908 0.08212 -0.20093 0.09098 -0.20324 C 0.0948 -0.20856 0.10139 -0.21156 0.10695 -0.21179 C 0.12761 -0.21249 0.14809 -0.21179 0.16875 -0.21179 " pathEditMode="relative" rAng="0" ptsTypes="ffffffffffffA">
                                      <p:cBhvr>
                                        <p:cTn id="23" dur="2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92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75 -0.21179 C 0.18073 -0.20925 0.18107 -0.20902 0.19097 -0.20324 C 0.19392 -0.20139 0.20034 -0.19907 0.20034 -0.19884 C 0.20451 -0.19353 0.20555 -0.1889 0.21146 -0.18636 C 0.2151 -0.18173 0.21319 -0.1822 0.21632 -0.1822 " pathEditMode="relative" rAng="0" ptsTypes="ffffA">
                                      <p:cBhvr>
                                        <p:cTn id="33" dur="3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1822 C 0.22431 -0.17156 0.23177 -0.16023 0.2401 -0.15029 C 0.24132 -0.14867 0.24375 -0.14983 0.24496 -0.14821 C 0.24618 -0.14659 0.24566 -0.14382 0.24653 -0.14197 C 0.25087 -0.13249 0.26076 -0.11445 0.26076 -0.11445 C 0.26181 -0.11029 0.26285 -0.1059 0.26389 -0.10174 C 0.26441 -0.09966 0.26545 -0.09549 0.26545 -0.09549 C 0.26858 -0.05943 0.275 0.01248 0.275 0.01248 " pathEditMode="relative" ptsTypes="fffffffA">
                                      <p:cBhvr>
                                        <p:cTn id="37" dur="5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7" grpId="0"/>
      <p:bldP spid="205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1219200" y="4114800"/>
            <a:ext cx="190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Hình ảnh Nguyệt thực khi đứng ở các vị trí khác nhau trên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Times New Roman" pitchFamily="18" charset="0"/>
              </a:rPr>
              <a:t>CÓ THỂ EM CHƯA BIẾT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	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</a:rPr>
              <a:t>Vì biết rõ quy luật chuyển động của Trái đất và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  <a:latin typeface="Times New Roman" pitchFamily="18" charset="0"/>
              </a:rPr>
              <a:t>Mặt trăng nên ta có thể tính trước được một cách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  <a:latin typeface="Times New Roman" pitchFamily="18" charset="0"/>
              </a:rPr>
              <a:t>chính xác nơi và ngày, giờ xảy ra Nhật thực hay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  <a:latin typeface="Times New Roman" pitchFamily="18" charset="0"/>
              </a:rPr>
              <a:t>Nguyệt thực.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	</a:t>
            </a:r>
            <a:r>
              <a:rPr lang="en-US" smtClean="0">
                <a:solidFill>
                  <a:schemeClr val="folHlink"/>
                </a:solidFill>
                <a:latin typeface="Times New Roman" pitchFamily="18" charset="0"/>
              </a:rPr>
              <a:t>Ví dụ: Người ta tính được ở Việt Nam có nhật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folHlink"/>
                </a:solidFill>
                <a:latin typeface="Times New Roman" pitchFamily="18" charset="0"/>
              </a:rPr>
              <a:t>thực 1 phần vào ngày 11 tháng 6 năm 2002 và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folHlink"/>
                </a:solidFill>
                <a:latin typeface="Times New Roman" pitchFamily="18" charset="0"/>
              </a:rPr>
              <a:t>nguyệt thực toàn phần vào đêm ngày 5 tháng 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folHlink"/>
                </a:solidFill>
                <a:latin typeface="Times New Roman" pitchFamily="18" charset="0"/>
              </a:rPr>
              <a:t>năm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GHI NHỚ</a:t>
            </a:r>
          </a:p>
        </p:txBody>
      </p:sp>
      <p:graphicFrame>
        <p:nvGraphicFramePr>
          <p:cNvPr id="91196" name="Group 60"/>
          <p:cNvGraphicFramePr>
            <a:graphicFrameLocks noGrp="1"/>
          </p:cNvGraphicFramePr>
          <p:nvPr>
            <p:ph sz="quarter" idx="4294967295"/>
          </p:nvPr>
        </p:nvGraphicFramePr>
        <p:xfrm>
          <a:off x="4343400" y="1219200"/>
          <a:ext cx="4038600" cy="14351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Bóng tối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nằm phía sau vật cản,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nhận được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ánh sáng từ nguồn sáng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Bóng nửa tối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phía sau vật cản,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nhận được 1 phần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ánh sáng từ nguồn sáng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86" name="Group 50"/>
          <p:cNvGraphicFramePr>
            <a:graphicFrameLocks noGrp="1"/>
          </p:cNvGraphicFramePr>
          <p:nvPr>
            <p:ph sz="quarter" idx="4294967295"/>
          </p:nvPr>
        </p:nvGraphicFramePr>
        <p:xfrm>
          <a:off x="1981200" y="990600"/>
          <a:ext cx="1524000" cy="6858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Bóng tối,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Bóng nửa tối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207" name="Group 71"/>
          <p:cNvGraphicFramePr>
            <a:graphicFrameLocks noGrp="1"/>
          </p:cNvGraphicFramePr>
          <p:nvPr>
            <p:ph sz="quarter" idx="4294967295"/>
          </p:nvPr>
        </p:nvGraphicFramePr>
        <p:xfrm>
          <a:off x="4343400" y="3886200"/>
          <a:ext cx="4038600" cy="223043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Nhật thực toàn phần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quan sát được ở chỗ bóng tối,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Nhật thực một phần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quan sát được ở chỗ bóng nửa tối.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Nguyệt thực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xảy ra khi Mặt trăng bị Trái đất che khuất không được Mặt trời chiếu sáng.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68" name="Group 32"/>
          <p:cNvGraphicFramePr>
            <a:graphicFrameLocks noGrp="1"/>
          </p:cNvGraphicFramePr>
          <p:nvPr/>
        </p:nvGraphicFramePr>
        <p:xfrm>
          <a:off x="228600" y="2514600"/>
          <a:ext cx="2590800" cy="154305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Ứng dụng định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luật truyền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thẳng ánh sáng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99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2057400" y="4953000"/>
          <a:ext cx="1524000" cy="941388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Nhật thực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Nguyệt thực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200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200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0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38600"/>
            <a:ext cx="200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02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257800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03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990099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Học thuộc ghi nhớ. Chép ghi nhớ 5 lần.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Làm các BT trong SBT.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Đọc phần có thể em chưa biết.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Chuẩn bị bài 4: Định luật phản xạ ánh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860425"/>
            <a:ext cx="8077200" cy="4930775"/>
          </a:xfrm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800600" y="1752600"/>
            <a:ext cx="403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/>
              <a:t>Trong môi trường trong suốt nhưng không đồng tính ánh sáng không truyền theo đường thẳng. Thí dụ, không khí trên sa mạc ở gần mặt đất thì nóng, lên cao thì lạnh, mật độ không khí không đều,</a:t>
            </a:r>
            <a:r>
              <a:rPr lang="en-US"/>
              <a:t> </a:t>
            </a:r>
            <a:r>
              <a:rPr lang="vi-VN"/>
              <a:t>ánh sáng có thể truyền theo đường cong, do đó có thể gây ra hiện tượng ảo ảnh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  <a:latin typeface="Times New Roman" pitchFamily="18" charset="0"/>
              </a:rPr>
              <a:t>TIẾT 3 - BÀI 3</a:t>
            </a:r>
            <a:br>
              <a:rPr lang="en-US" sz="400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</a:rPr>
              <a:t> ỨNG DỤNG ĐỊNH LUẬT TRUYỀN THẲNG 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AutoNum type="romanUcPeriod"/>
            </a:pPr>
            <a:r>
              <a:rPr lang="en-US" b="1" u="sng" smtClean="0">
                <a:solidFill>
                  <a:srgbClr val="FF3300"/>
                </a:solidFill>
                <a:latin typeface="Times New Roman" pitchFamily="18" charset="0"/>
              </a:rPr>
              <a:t> Bóng tối – Bóng nửa tối 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u="sng" smtClean="0">
                <a:solidFill>
                  <a:schemeClr val="hlink"/>
                </a:solidFill>
                <a:latin typeface="Times New Roman" pitchFamily="18" charset="0"/>
              </a:rPr>
              <a:t>1. Bóng tối: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30722" name="Content Placeholder 2"/>
          <p:cNvSpPr>
            <a:spLocks/>
          </p:cNvSpPr>
          <p:nvPr/>
        </p:nvSpPr>
        <p:spPr bwMode="auto">
          <a:xfrm>
            <a:off x="5334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i="1" u="sng">
                <a:latin typeface="Times New Roman" pitchFamily="18" charset="0"/>
              </a:rPr>
              <a:t>Thí nghiệm 1: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Times New Roman" pitchFamily="18" charset="0"/>
              </a:rPr>
              <a:t>Bố trí thí nghiệm như hình 3.1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Times New Roman" pitchFamily="18" charset="0"/>
              </a:rPr>
              <a:t>Hãy quan sát vùng sáng, vùng tối trên màn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30723" name="Picture 5" descr="z2748944643807_782cce242b598eae2918a2796a2c66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265488"/>
            <a:ext cx="41910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5"/>
          <p:cNvSpPr txBox="1">
            <a:spLocks noChangeArrowheads="1"/>
          </p:cNvSpPr>
          <p:nvPr/>
        </p:nvSpPr>
        <p:spPr bwMode="auto">
          <a:xfrm>
            <a:off x="0" y="2971800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</a:rPr>
              <a:t>Vùng tối</a:t>
            </a:r>
          </a:p>
        </p:txBody>
      </p:sp>
      <p:sp>
        <p:nvSpPr>
          <p:cNvPr id="31746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C1: Mở đèn, hãy chỉ ra trên màn chắn vùng sáng, vùng tối. Giải thích vì sao các vùng đó lại tối hoặc sáng?</a:t>
            </a:r>
          </a:p>
        </p:txBody>
      </p:sp>
      <p:sp>
        <p:nvSpPr>
          <p:cNvPr id="31747" name="Text Box 35"/>
          <p:cNvSpPr txBox="1">
            <a:spLocks noChangeArrowheads="1"/>
          </p:cNvSpPr>
          <p:nvPr/>
        </p:nvSpPr>
        <p:spPr bwMode="auto">
          <a:xfrm>
            <a:off x="0" y="9144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</a:rPr>
              <a:t>Vùng sáng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1295400"/>
            <a:ext cx="8932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Vùng sáng có màu trắng: vì nó nhận được ánh sáng từ bóng đèn pin truyền tới.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0" y="34290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Có vùng tối trên màn chắn vì ánh sáng từ ngọn đèn chiếu tới màn chắn đã bị miếng bìa chắn lại.</a:t>
            </a:r>
          </a:p>
        </p:txBody>
      </p:sp>
      <p:pic>
        <p:nvPicPr>
          <p:cNvPr id="31750" name="Picture 34" descr="z2748944643807_782cce242b598eae2918a2796a2c66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19400"/>
            <a:ext cx="41910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6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7"/>
          <p:cNvSpPr txBox="1">
            <a:spLocks noChangeArrowheads="1"/>
          </p:cNvSpPr>
          <p:nvPr/>
        </p:nvSpPr>
        <p:spPr bwMode="auto">
          <a:xfrm>
            <a:off x="1828800" y="1847850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hlink"/>
                </a:solidFill>
                <a:latin typeface="Times New Roman" pitchFamily="18" charset="0"/>
              </a:rPr>
              <a:t>Nhận Xét</a:t>
            </a:r>
          </a:p>
        </p:txBody>
      </p:sp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1666875" y="2362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Trên màn chắn đặt phía sau vật cản có một vùng không nhận được ánh sáng từ……………………..tới gọi là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bóng tối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19400" y="3048000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nguồn sáng truyền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i="1" smtClean="0"/>
              <a:t>Thí nghiệm 2:</a:t>
            </a:r>
          </a:p>
          <a:p>
            <a:pPr marL="0" indent="0">
              <a:buFontTx/>
              <a:buNone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</a:rPr>
              <a:t>Bố trí thí nghiệm như hình 3.2</a:t>
            </a:r>
          </a:p>
          <a:p>
            <a:pPr marL="0" indent="0">
              <a:buFontTx/>
              <a:buNone/>
            </a:pPr>
            <a:r>
              <a:rPr lang="en-US" sz="2800" smtClean="0">
                <a:latin typeface="Times New Roman" pitchFamily="18" charset="0"/>
              </a:rPr>
              <a:t>Hãy quan sát 3 vùng khác nhau trên màn</a:t>
            </a:r>
          </a:p>
          <a:p>
            <a:pPr marL="0" indent="0">
              <a:buFontTx/>
              <a:buNone/>
            </a:pPr>
            <a:endParaRPr lang="en-US" sz="2800" smtClean="0"/>
          </a:p>
          <a:p>
            <a:pPr marL="0" indent="0"/>
            <a:endParaRPr lang="en-US" smtClean="0"/>
          </a:p>
        </p:txBody>
      </p:sp>
      <p:pic>
        <p:nvPicPr>
          <p:cNvPr id="33794" name="Picture 3" descr="z2748944704695_43810bba2740ef2a6dd373c1e4d43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09800"/>
            <a:ext cx="48768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Text Box 15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0"/>
            <a:ext cx="8229600" cy="1828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u="sng" smtClean="0">
                <a:solidFill>
                  <a:schemeClr val="accent2"/>
                </a:solidFill>
              </a:rPr>
              <a:t>C2:</a:t>
            </a:r>
            <a:r>
              <a:rPr lang="en-US" sz="2800" smtClean="0">
                <a:solidFill>
                  <a:schemeClr val="hlink"/>
                </a:solidFill>
              </a:rPr>
              <a:t> Hãy chỉ ra trên màn chắn vùng nào là bóng tối, vùng nào được chiếu sáng đầy đủ. Nhận xét độ sáng của vùng còn lại so với 2 vùng trên và giải thích vì sao có sự khác nhau đó</a:t>
            </a:r>
          </a:p>
        </p:txBody>
      </p:sp>
      <p:sp>
        <p:nvSpPr>
          <p:cNvPr id="34819" name="Text Box 155"/>
          <p:cNvSpPr txBox="1">
            <a:spLocks noChangeArrowheads="1"/>
          </p:cNvSpPr>
          <p:nvPr/>
        </p:nvSpPr>
        <p:spPr bwMode="auto">
          <a:xfrm>
            <a:off x="609600" y="2362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1. Vùng bóng tối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4820" name="Picture 6" descr="z2748944704695_43810bba2740ef2a6dd373c1e4d43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48768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155"/>
          <p:cNvSpPr txBox="1">
            <a:spLocks noChangeArrowheads="1"/>
          </p:cNvSpPr>
          <p:nvPr/>
        </p:nvSpPr>
        <p:spPr bwMode="auto">
          <a:xfrm>
            <a:off x="914400" y="3124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2. Vùng bóng nửa tối </a:t>
            </a:r>
          </a:p>
        </p:txBody>
      </p:sp>
      <p:sp>
        <p:nvSpPr>
          <p:cNvPr id="34822" name="Text Box 155"/>
          <p:cNvSpPr txBox="1">
            <a:spLocks noChangeArrowheads="1"/>
          </p:cNvSpPr>
          <p:nvPr/>
        </p:nvSpPr>
        <p:spPr bwMode="auto">
          <a:xfrm>
            <a:off x="457200" y="3886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3. Vùng sáng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947</Words>
  <Application>Microsoft Office PowerPoint</Application>
  <PresentationFormat>On-screen Show (4:3)</PresentationFormat>
  <Paragraphs>102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</vt:lpstr>
      <vt:lpstr>Calibri</vt:lpstr>
      <vt:lpstr>Times New Roman</vt:lpstr>
      <vt:lpstr>.VnTime</vt:lpstr>
      <vt:lpstr>Wingdings</vt:lpstr>
      <vt:lpstr>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KIỂM TRA BÀI CŨ</vt:lpstr>
      <vt:lpstr>Slide 2</vt:lpstr>
      <vt:lpstr>Slide 3</vt:lpstr>
      <vt:lpstr>TIẾT 3 - BÀI 3  ỨNG DỤNG ĐỊNH LUẬT TRUYỀN THẲNG ÁNH SÁNG</vt:lpstr>
      <vt:lpstr>Slide 5</vt:lpstr>
      <vt:lpstr>Slide 6</vt:lpstr>
      <vt:lpstr>Slide 7</vt:lpstr>
      <vt:lpstr>Slide 8</vt:lpstr>
      <vt:lpstr>Slide 9</vt:lpstr>
      <vt:lpstr>Slide 10</vt:lpstr>
      <vt:lpstr>Slide 11</vt:lpstr>
      <vt:lpstr>Đây là những hiện tượng tự nhiên gì?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CÓ THỂ EM CHƯA BIẾT</vt:lpstr>
      <vt:lpstr>GHI NHỚ</vt:lpstr>
      <vt:lpstr>HƯỚNG DẪN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ỨNG DỤNG ĐỊNH LUẬT TRUYỀN THẲNG ÁNH SÁNG</dc:title>
  <dc:creator>Admin</dc:creator>
  <cp:lastModifiedBy>NP-COMPUTER</cp:lastModifiedBy>
  <cp:revision>126</cp:revision>
  <dcterms:created xsi:type="dcterms:W3CDTF">2021-08-13T04:19:33Z</dcterms:created>
  <dcterms:modified xsi:type="dcterms:W3CDTF">2021-10-03T00:39:15Z</dcterms:modified>
</cp:coreProperties>
</file>